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hlaskynastredni.cz/" TargetMode="External"/><Relationship Id="rId2" Type="http://schemas.openxmlformats.org/officeDocument/2006/relationships/hyperlink" Target="http://www.dipsy.cz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NOVÁ FORMA PŘIJÍMACÍHO ŘÍZENÍ NA SŠ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VŠE JE PODROBNĚ VYSVĚTLENO NA WEBU:</a:t>
            </a:r>
          </a:p>
          <a:p>
            <a:r>
              <a:rPr lang="cs-CZ" sz="2600" dirty="0">
                <a:solidFill>
                  <a:srgbClr val="0070C0"/>
                </a:solidFill>
              </a:rPr>
              <a:t>WWw.prihlaskynastredni.cz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1576" y="3030985"/>
            <a:ext cx="3371875" cy="166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5319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63459" y="218867"/>
            <a:ext cx="9520158" cy="1049235"/>
          </a:xfrm>
        </p:spPr>
        <p:txBody>
          <a:bodyPr>
            <a:normAutofit/>
          </a:bodyPr>
          <a:lstStyle/>
          <a:p>
            <a:r>
              <a:rPr lang="cs-CZ" sz="4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Stručně shrnuto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96206" y="1492954"/>
            <a:ext cx="10287411" cy="3450613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sz="3200" dirty="0"/>
              <a:t>Stejný systém pro všechny střední školy, tedy do všech oborů. (maturitních, učebních i talentových)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3200" dirty="0"/>
              <a:t>Kritéria přijímacího řízení zveřejní střední školy od 15. ledna do 31. ledna.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3200" dirty="0"/>
              <a:t>Termín pro podání přihlášky 1. až </a:t>
            </a:r>
            <a:r>
              <a:rPr lang="cs-CZ" sz="3200" dirty="0" smtClean="0"/>
              <a:t>22. únor </a:t>
            </a:r>
            <a:r>
              <a:rPr lang="cs-CZ" sz="3200" dirty="0" smtClean="0"/>
              <a:t>2027</a:t>
            </a:r>
            <a:endParaRPr lang="cs-CZ" sz="3200" dirty="0"/>
          </a:p>
          <a:p>
            <a:pPr marL="0" indent="0" algn="ctr">
              <a:buNone/>
            </a:pPr>
            <a:r>
              <a:rPr lang="cs-CZ" sz="2800" dirty="0"/>
              <a:t>(pokud v tomto termínu přihláška nebude podána Vaše dítě      nebude moci být přijato v 1.kole na jakoukoliv střední školu)</a:t>
            </a:r>
          </a:p>
          <a:p>
            <a:pPr marL="0" indent="0" algn="ctr"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9949047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821871" y="310243"/>
            <a:ext cx="1042307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solidFill>
                  <a:srgbClr val="00B050"/>
                </a:solidFill>
              </a:rPr>
              <a:t>4. </a:t>
            </a:r>
            <a:r>
              <a:rPr lang="cs-CZ" sz="3200" dirty="0"/>
              <a:t>Možnost podat 3 přihlášky ( až 5 přihlášek v případě talentových oborů)</a:t>
            </a:r>
          </a:p>
          <a:p>
            <a:pPr algn="ctr"/>
            <a:endParaRPr lang="cs-CZ" sz="3200" dirty="0"/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5. </a:t>
            </a:r>
            <a:r>
              <a:rPr lang="cs-CZ" sz="3200" dirty="0">
                <a:solidFill>
                  <a:srgbClr val="FF0000"/>
                </a:solidFill>
              </a:rPr>
              <a:t>PRIORITIZACE</a:t>
            </a:r>
            <a:r>
              <a:rPr lang="cs-CZ" sz="3200" dirty="0"/>
              <a:t> škol a oborů (pořadí nelze měnit)</a:t>
            </a:r>
          </a:p>
          <a:p>
            <a:pPr algn="ctr"/>
            <a:r>
              <a:rPr lang="cs-CZ" sz="3200" dirty="0"/>
              <a:t> </a:t>
            </a:r>
            <a:endParaRPr lang="cs-CZ" sz="2400" dirty="0">
              <a:solidFill>
                <a:srgbClr val="C00000"/>
              </a:solidFill>
            </a:endParaRPr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6. </a:t>
            </a:r>
            <a:r>
              <a:rPr lang="cs-CZ" sz="3200" dirty="0"/>
              <a:t>Jeden maturitní obor = 2x konání jednotné přijímací zkoušky </a:t>
            </a:r>
            <a:r>
              <a:rPr lang="cs-CZ" sz="3200" i="1" dirty="0"/>
              <a:t>dále jen JPZ </a:t>
            </a:r>
            <a:r>
              <a:rPr lang="cs-CZ" sz="3200" dirty="0"/>
              <a:t>(</a:t>
            </a:r>
            <a:r>
              <a:rPr lang="cs-CZ" sz="3200" dirty="0" err="1"/>
              <a:t>Čj,M</a:t>
            </a:r>
            <a:r>
              <a:rPr lang="cs-CZ" sz="3200" dirty="0"/>
              <a:t>)</a:t>
            </a:r>
          </a:p>
          <a:p>
            <a:pPr algn="ctr"/>
            <a:endParaRPr lang="cs-CZ" sz="3200" dirty="0"/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7.  </a:t>
            </a:r>
            <a:r>
              <a:rPr lang="cs-CZ" sz="3200" dirty="0"/>
              <a:t>SŠ musí brát výsledek JPZ minimálně jako 60%     kritéria k přijetí</a:t>
            </a:r>
          </a:p>
          <a:p>
            <a:pPr algn="ctr"/>
            <a:r>
              <a:rPr lang="cs-CZ" sz="3200" dirty="0"/>
              <a:t> </a:t>
            </a:r>
            <a:r>
              <a:rPr lang="cs-CZ" sz="2400" dirty="0"/>
              <a:t>a započítává vždy lepší výsledek, jak z </a:t>
            </a:r>
            <a:r>
              <a:rPr lang="cs-CZ" sz="2400" dirty="0" err="1"/>
              <a:t>Čj</a:t>
            </a:r>
            <a:r>
              <a:rPr lang="cs-CZ" sz="2400" dirty="0"/>
              <a:t>, tak z M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3310922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832757" y="234043"/>
            <a:ext cx="1042307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solidFill>
                  <a:srgbClr val="00B050"/>
                </a:solidFill>
              </a:rPr>
              <a:t>8. </a:t>
            </a:r>
            <a:r>
              <a:rPr lang="cs-CZ" sz="3200" dirty="0"/>
              <a:t>JPZ se koná v </a:t>
            </a:r>
            <a:r>
              <a:rPr lang="cs-CZ" sz="3200" dirty="0" smtClean="0"/>
              <a:t>pondělí 12.4</a:t>
            </a:r>
            <a:r>
              <a:rPr lang="cs-CZ" sz="3200" dirty="0"/>
              <a:t>. a </a:t>
            </a:r>
            <a:r>
              <a:rPr lang="cs-CZ" sz="3200" dirty="0" smtClean="0"/>
              <a:t>úterý</a:t>
            </a:r>
            <a:r>
              <a:rPr lang="cs-CZ" sz="3200" dirty="0" smtClean="0"/>
              <a:t> 13.4.2026</a:t>
            </a:r>
            <a:endParaRPr lang="cs-CZ" sz="3200" dirty="0"/>
          </a:p>
          <a:p>
            <a:pPr algn="ctr"/>
            <a:endParaRPr lang="cs-CZ" sz="3200" dirty="0"/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9. </a:t>
            </a:r>
            <a:r>
              <a:rPr lang="cs-CZ" sz="3200" dirty="0"/>
              <a:t>Termín ŠKOLNÍ ZKOUŠKY si stanoví každá SŠ sama</a:t>
            </a:r>
          </a:p>
          <a:p>
            <a:pPr algn="ctr"/>
            <a:endParaRPr lang="cs-CZ" sz="2400" dirty="0">
              <a:solidFill>
                <a:srgbClr val="C00000"/>
              </a:solidFill>
            </a:endParaRPr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10. </a:t>
            </a:r>
            <a:r>
              <a:rPr lang="cs-CZ" sz="3200" dirty="0"/>
              <a:t>DIPSY – digitální přihlašovací systém pro podání a evidenci přihlášek</a:t>
            </a:r>
          </a:p>
          <a:p>
            <a:pPr algn="ctr"/>
            <a:r>
              <a:rPr lang="cs-CZ" sz="3200" dirty="0"/>
              <a:t>Adresa: </a:t>
            </a:r>
            <a:r>
              <a:rPr lang="cs-CZ" sz="3200" dirty="0">
                <a:hlinkClick r:id="rId2"/>
              </a:rPr>
              <a:t>www.dipsy.cz</a:t>
            </a:r>
            <a:r>
              <a:rPr lang="cs-CZ" sz="3200" dirty="0"/>
              <a:t> nebo najdete na </a:t>
            </a:r>
            <a:r>
              <a:rPr lang="cs-CZ" sz="3200" dirty="0">
                <a:hlinkClick r:id="rId3"/>
              </a:rPr>
              <a:t>www.prihlaskynastredni.cz</a:t>
            </a:r>
            <a:r>
              <a:rPr lang="cs-CZ" sz="3200" dirty="0"/>
              <a:t> </a:t>
            </a:r>
          </a:p>
          <a:p>
            <a:pPr algn="ctr"/>
            <a:endParaRPr lang="cs-CZ" sz="3200" dirty="0"/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11. NOVINKA</a:t>
            </a:r>
            <a:r>
              <a:rPr lang="cs-CZ" sz="3200" dirty="0"/>
              <a:t>: pokud žák nekonal JPZ v prvním kole, </a:t>
            </a:r>
            <a:r>
              <a:rPr lang="cs-CZ" sz="3200" dirty="0">
                <a:solidFill>
                  <a:srgbClr val="FF0000"/>
                </a:solidFill>
              </a:rPr>
              <a:t>může</a:t>
            </a:r>
            <a:r>
              <a:rPr lang="cs-CZ" sz="3200" dirty="0"/>
              <a:t> se hlásit na maturitní obor v kole druhém (bude mu započteno 0 bodů)</a:t>
            </a:r>
          </a:p>
        </p:txBody>
      </p:sp>
    </p:spTree>
    <p:extLst>
      <p:ext uri="{BB962C8B-B14F-4D97-AF65-F5344CB8AC3E}">
        <p14:creationId xmlns:p14="http://schemas.microsoft.com/office/powerpoint/2010/main" val="21602572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832757" y="234043"/>
            <a:ext cx="11129258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solidFill>
                  <a:srgbClr val="00B050"/>
                </a:solidFill>
              </a:rPr>
              <a:t>12. </a:t>
            </a:r>
            <a:r>
              <a:rPr lang="cs-CZ" sz="3200" dirty="0"/>
              <a:t>Dvě formy podání přihlášek: elektronická, tiskopisem</a:t>
            </a:r>
          </a:p>
          <a:p>
            <a:pPr algn="ctr"/>
            <a:endParaRPr lang="cs-CZ" sz="3200" dirty="0"/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13. </a:t>
            </a:r>
            <a:r>
              <a:rPr lang="cs-CZ" sz="3200" dirty="0"/>
              <a:t>Elektronická – systém Vás sám provede celým procesem vyplnění a identifikuje případné chyby.</a:t>
            </a:r>
          </a:p>
          <a:p>
            <a:pPr algn="ctr"/>
            <a:r>
              <a:rPr lang="cs-CZ" sz="3200" dirty="0"/>
              <a:t> </a:t>
            </a:r>
            <a:r>
              <a:rPr lang="cs-CZ" sz="2400" dirty="0">
                <a:solidFill>
                  <a:srgbClr val="00B050"/>
                </a:solidFill>
              </a:rPr>
              <a:t>Nutnost digitální identity. </a:t>
            </a:r>
          </a:p>
          <a:p>
            <a:pPr algn="ctr"/>
            <a:endParaRPr lang="cs-CZ" sz="2400" dirty="0">
              <a:solidFill>
                <a:srgbClr val="00B050"/>
              </a:solidFill>
            </a:endParaRPr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14. </a:t>
            </a:r>
            <a:r>
              <a:rPr lang="cs-CZ" sz="3200" dirty="0"/>
              <a:t>Tiskopisem: formuláře přihlášek si vyplníte ručně vytisknete, podepíšete. Požadované přílohy zjistíte na jednotlivých SŠ, vyplníte a přiložíte k jednotlivým přihláškám. Vše pak doručíte buď osobně nebo doporučeným dopisem do SŠ. Rozhoduje datum osobního podání či razítko pošty.</a:t>
            </a:r>
          </a:p>
          <a:p>
            <a:pPr algn="ctr"/>
            <a:endParaRPr lang="cs-CZ" sz="2400" dirty="0">
              <a:solidFill>
                <a:srgbClr val="00B050"/>
              </a:solidFill>
            </a:endParaRPr>
          </a:p>
          <a:p>
            <a:pPr algn="ctr"/>
            <a:endParaRPr lang="cs-CZ" sz="2400" dirty="0">
              <a:solidFill>
                <a:srgbClr val="C00000"/>
              </a:solidFill>
            </a:endParaRPr>
          </a:p>
          <a:p>
            <a:pPr algn="ctr"/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5578233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832757" y="234043"/>
            <a:ext cx="1042307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sz="3200" dirty="0"/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15. </a:t>
            </a:r>
            <a:r>
              <a:rPr lang="cs-CZ" sz="3200" dirty="0">
                <a:solidFill>
                  <a:srgbClr val="0070C0"/>
                </a:solidFill>
              </a:rPr>
              <a:t>Přílohy</a:t>
            </a:r>
            <a:r>
              <a:rPr lang="cs-CZ" sz="3200" dirty="0"/>
              <a:t> se dokládají dle požadavků jednotlivých SŠ. K pozdě podaným přílohám není možné přihlížet.</a:t>
            </a:r>
          </a:p>
          <a:p>
            <a:pPr algn="ctr"/>
            <a:r>
              <a:rPr lang="cs-CZ" sz="2400" dirty="0">
                <a:solidFill>
                  <a:srgbClr val="00B050"/>
                </a:solidFill>
              </a:rPr>
              <a:t>Např. lékař, doporučení PPP, vysvědčení ZŠ, jazykové certifikáty</a:t>
            </a:r>
          </a:p>
          <a:p>
            <a:pPr algn="ctr"/>
            <a:endParaRPr lang="cs-CZ" sz="2400" dirty="0">
              <a:solidFill>
                <a:srgbClr val="00B050"/>
              </a:solidFill>
            </a:endParaRPr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16.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3200" dirty="0"/>
              <a:t>Platnost lékařského posudku bude 1 rok ode dne vydání</a:t>
            </a:r>
          </a:p>
          <a:p>
            <a:pPr algn="ctr"/>
            <a:endParaRPr lang="cs-CZ" sz="2400" dirty="0">
              <a:solidFill>
                <a:srgbClr val="C00000"/>
              </a:solidFill>
            </a:endParaRPr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17. </a:t>
            </a:r>
            <a:r>
              <a:rPr lang="cs-CZ" sz="3200" dirty="0"/>
              <a:t>Do systému DIPSY se přílohy nahrají ve formě </a:t>
            </a:r>
            <a:r>
              <a:rPr lang="cs-CZ" sz="3200" dirty="0" err="1"/>
              <a:t>scanu</a:t>
            </a:r>
            <a:r>
              <a:rPr lang="cs-CZ" sz="3200" dirty="0"/>
              <a:t> (PDF) či fotografie (např. JPG).</a:t>
            </a:r>
          </a:p>
        </p:txBody>
      </p:sp>
    </p:spTree>
    <p:extLst>
      <p:ext uri="{BB962C8B-B14F-4D97-AF65-F5344CB8AC3E}">
        <p14:creationId xmlns:p14="http://schemas.microsoft.com/office/powerpoint/2010/main" val="33280863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800100" y="914401"/>
            <a:ext cx="104230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solidFill>
                  <a:srgbClr val="00B050"/>
                </a:solidFill>
              </a:rPr>
              <a:t>18. </a:t>
            </a:r>
            <a:r>
              <a:rPr lang="cs-CZ" sz="3200" dirty="0"/>
              <a:t>Výsledky přijímacího řízení se dozví všichni uchazeči </a:t>
            </a:r>
            <a:r>
              <a:rPr lang="cs-CZ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14.5.2027</a:t>
            </a:r>
            <a:r>
              <a:rPr lang="cs-CZ" sz="3200" dirty="0" smtClean="0"/>
              <a:t>.</a:t>
            </a:r>
            <a:endParaRPr lang="cs-CZ" sz="3200" dirty="0"/>
          </a:p>
          <a:p>
            <a:pPr algn="ctr"/>
            <a:endParaRPr lang="cs-CZ" sz="3200" dirty="0"/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19. Vzdání se práva na přijetí: </a:t>
            </a:r>
            <a:r>
              <a:rPr lang="cs-CZ" sz="3200" dirty="0"/>
              <a:t>pokud přijatý uchazeč nechce nastoupit na obor kam byl přijat, může se tzv. vzdát práva na přijetí. V takovém případě, ale není přijat na žádnou ze škol v 1. kole, na kterou podal přihlášku a musí se zúčastnit 2. kola.</a:t>
            </a:r>
          </a:p>
          <a:p>
            <a:pPr algn="ctr"/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1234726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800100" y="914401"/>
            <a:ext cx="104230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solidFill>
                  <a:srgbClr val="00B050"/>
                </a:solidFill>
              </a:rPr>
              <a:t>20. </a:t>
            </a:r>
            <a:r>
              <a:rPr lang="cs-CZ" sz="3200" dirty="0"/>
              <a:t>Pravidla pro 2.kolo jsou identická s kolem prvním, tedy 3 přihlášky s </a:t>
            </a:r>
            <a:r>
              <a:rPr lang="cs-CZ" sz="3200" dirty="0" err="1"/>
              <a:t>prioritizací</a:t>
            </a:r>
            <a:r>
              <a:rPr lang="cs-CZ" sz="3200" dirty="0"/>
              <a:t>. Jediný rozdíl je v tom, že uchazeč již nekoná JPZ, ale bere se v potaz výsledek zkoušky z 1.kola</a:t>
            </a:r>
          </a:p>
          <a:p>
            <a:pPr algn="ctr"/>
            <a:endParaRPr lang="cs-CZ" sz="3200" dirty="0"/>
          </a:p>
          <a:p>
            <a:pPr algn="ctr"/>
            <a:r>
              <a:rPr lang="cs-CZ" sz="3200" dirty="0">
                <a:solidFill>
                  <a:srgbClr val="00B050"/>
                </a:solidFill>
              </a:rPr>
              <a:t>21. </a:t>
            </a:r>
            <a:r>
              <a:rPr lang="cs-CZ" sz="3200" dirty="0"/>
              <a:t>3. kolo – libovolný počet přihlášek bez </a:t>
            </a:r>
            <a:r>
              <a:rPr lang="cs-CZ" sz="3200" dirty="0" err="1"/>
              <a:t>prioritizace</a:t>
            </a:r>
            <a:r>
              <a:rPr lang="cs-CZ" sz="3200" dirty="0"/>
              <a:t>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9767505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TM10001114[[fn=Galerie]]</Template>
  <TotalTime>140</TotalTime>
  <Words>479</Words>
  <Application>Microsoft Office PowerPoint</Application>
  <PresentationFormat>Širokoúhlá obrazovka</PresentationFormat>
  <Paragraphs>44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1" baseType="lpstr">
      <vt:lpstr>Arial</vt:lpstr>
      <vt:lpstr>Palatino Linotype</vt:lpstr>
      <vt:lpstr>Gallery</vt:lpstr>
      <vt:lpstr>NOVÁ FORMA PŘIJÍMACÍHO ŘÍZENÍ NA SŠ</vt:lpstr>
      <vt:lpstr>Stručně shrnuto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NOVÁ FORMA PŘIJÍMACÍHO ŘÍZENÍ NA SŠ</dc:title>
  <dc:creator>spravce</dc:creator>
  <cp:lastModifiedBy>Bartošová Iveta</cp:lastModifiedBy>
  <cp:revision>25</cp:revision>
  <dcterms:created xsi:type="dcterms:W3CDTF">2024-01-28T08:58:57Z</dcterms:created>
  <dcterms:modified xsi:type="dcterms:W3CDTF">2026-09-02T09:27:03Z</dcterms:modified>
</cp:coreProperties>
</file>