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hlaskynastredni.cz/" TargetMode="External"/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NOVÁ FORMA PŘIJÍMACÍHO ŘÍZENÍ NA SŠ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VŠE JE PODROBNĚ VYSVĚTLENO NA WEBU:</a:t>
            </a:r>
          </a:p>
          <a:p>
            <a:r>
              <a:rPr lang="cs-CZ" sz="2600" dirty="0" smtClean="0">
                <a:solidFill>
                  <a:srgbClr val="0070C0"/>
                </a:solidFill>
              </a:rPr>
              <a:t>WWw.prihlaskynastredni.cz</a:t>
            </a:r>
            <a:endParaRPr lang="cs-CZ" sz="26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576" y="3030985"/>
            <a:ext cx="3371875" cy="1666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3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281" y="401747"/>
            <a:ext cx="9520158" cy="1049235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Stručně shrnuto</a:t>
            </a:r>
            <a:endParaRPr lang="cs-CZ" sz="48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443" y="2015732"/>
            <a:ext cx="10287411" cy="34506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200" dirty="0" smtClean="0"/>
              <a:t>Stejný systém pro všechny střední školy, tedy do všech oborů. (maturitních, učebních i talentových)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200" dirty="0" smtClean="0"/>
              <a:t>Termín pro podání přihlášky 1. až 20.únor 2025</a:t>
            </a:r>
          </a:p>
          <a:p>
            <a:pPr marL="0" indent="0" algn="ctr">
              <a:buNone/>
            </a:pPr>
            <a:r>
              <a:rPr lang="cs-CZ" sz="2800" dirty="0" smtClean="0"/>
              <a:t>(pokud v tomto termínu přihláška nebude podána Vaše dítě      nebude moci být přijato v 1.kole na jakoukoliv střední školu)</a:t>
            </a:r>
          </a:p>
        </p:txBody>
      </p:sp>
    </p:spTree>
    <p:extLst>
      <p:ext uri="{BB962C8B-B14F-4D97-AF65-F5344CB8AC3E}">
        <p14:creationId xmlns:p14="http://schemas.microsoft.com/office/powerpoint/2010/main" val="2994904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1871" y="310243"/>
            <a:ext cx="104230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3. </a:t>
            </a:r>
            <a:r>
              <a:rPr lang="cs-CZ" sz="3200" dirty="0" smtClean="0"/>
              <a:t>Možnost podat 3 přihlášky ( až 5 přihlášek v případě talentových oborů)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4. </a:t>
            </a:r>
            <a:r>
              <a:rPr lang="cs-CZ" sz="3200" dirty="0" smtClean="0">
                <a:solidFill>
                  <a:srgbClr val="FF0000"/>
                </a:solidFill>
              </a:rPr>
              <a:t>PRIORITIZACE</a:t>
            </a:r>
            <a:r>
              <a:rPr lang="cs-CZ" sz="3200" dirty="0" smtClean="0"/>
              <a:t> škol a oborů (pořadí nelze měnit)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5. </a:t>
            </a:r>
            <a:r>
              <a:rPr lang="cs-CZ" sz="3200" dirty="0" smtClean="0"/>
              <a:t>Jeden maturitní obor = 2x konání jednotné přijímací zkoušky </a:t>
            </a:r>
            <a:r>
              <a:rPr lang="cs-CZ" sz="3200" i="1" dirty="0" smtClean="0"/>
              <a:t>dále jen JPZ </a:t>
            </a:r>
            <a:r>
              <a:rPr lang="cs-CZ" sz="3200" dirty="0" smtClean="0"/>
              <a:t>(</a:t>
            </a:r>
            <a:r>
              <a:rPr lang="cs-CZ" sz="3200" dirty="0" err="1" smtClean="0"/>
              <a:t>Čj,M</a:t>
            </a:r>
            <a:r>
              <a:rPr lang="cs-CZ" sz="3200" dirty="0" smtClean="0"/>
              <a:t>)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6.  </a:t>
            </a:r>
            <a:r>
              <a:rPr lang="cs-CZ" sz="3200" dirty="0" smtClean="0"/>
              <a:t>SŠ musí brát výsledek JPZ minimálně jako 60%     kritéria k přijetí</a:t>
            </a:r>
          </a:p>
          <a:p>
            <a:pPr algn="ctr"/>
            <a:r>
              <a:rPr lang="cs-CZ" sz="3200" dirty="0" smtClean="0"/>
              <a:t> </a:t>
            </a:r>
            <a:r>
              <a:rPr lang="cs-CZ" sz="2400" dirty="0" smtClean="0"/>
              <a:t>a započítává vždy lepší výsledek, jak z </a:t>
            </a:r>
            <a:r>
              <a:rPr lang="cs-CZ" sz="2400" dirty="0" err="1" smtClean="0"/>
              <a:t>Čj</a:t>
            </a:r>
            <a:r>
              <a:rPr lang="cs-CZ" sz="2400" dirty="0" smtClean="0"/>
              <a:t>, tak z 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310922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32757" y="234043"/>
            <a:ext cx="104230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</a:rPr>
              <a:t>7</a:t>
            </a:r>
            <a:r>
              <a:rPr lang="cs-CZ" sz="3200" dirty="0" smtClean="0">
                <a:solidFill>
                  <a:srgbClr val="00B050"/>
                </a:solidFill>
              </a:rPr>
              <a:t>. </a:t>
            </a:r>
            <a:r>
              <a:rPr lang="cs-CZ" sz="3200" dirty="0" smtClean="0"/>
              <a:t>JPZ se koná v pátek 11.4. a pondělí 14.4.2025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>
                <a:solidFill>
                  <a:srgbClr val="00B050"/>
                </a:solidFill>
              </a:rPr>
              <a:t>8</a:t>
            </a:r>
            <a:r>
              <a:rPr lang="cs-CZ" sz="3200" dirty="0" smtClean="0">
                <a:solidFill>
                  <a:srgbClr val="00B050"/>
                </a:solidFill>
              </a:rPr>
              <a:t>. </a:t>
            </a:r>
            <a:r>
              <a:rPr lang="cs-CZ" sz="3200" dirty="0" smtClean="0"/>
              <a:t>Termín ŠKOLNÍ ZKOUŠKY si stanoví každá SŠ sama</a:t>
            </a:r>
          </a:p>
          <a:p>
            <a:pPr algn="ctr"/>
            <a:endParaRPr lang="cs-CZ" sz="2400" dirty="0" smtClean="0">
              <a:solidFill>
                <a:srgbClr val="C00000"/>
              </a:solidFill>
            </a:endParaRPr>
          </a:p>
          <a:p>
            <a:pPr algn="ctr"/>
            <a:r>
              <a:rPr lang="cs-CZ" sz="3200" dirty="0">
                <a:solidFill>
                  <a:srgbClr val="00B050"/>
                </a:solidFill>
              </a:rPr>
              <a:t>9</a:t>
            </a:r>
            <a:r>
              <a:rPr lang="cs-CZ" sz="3200" dirty="0" smtClean="0">
                <a:solidFill>
                  <a:srgbClr val="00B050"/>
                </a:solidFill>
              </a:rPr>
              <a:t>. </a:t>
            </a:r>
            <a:r>
              <a:rPr lang="cs-CZ" sz="3200" dirty="0" smtClean="0"/>
              <a:t>DIPSY – digitální přihlašovací systém pro podání a evidenci přihlášek</a:t>
            </a:r>
          </a:p>
          <a:p>
            <a:pPr algn="ctr"/>
            <a:r>
              <a:rPr lang="cs-CZ" sz="3200" dirty="0" smtClean="0"/>
              <a:t>Adresa: </a:t>
            </a:r>
            <a:r>
              <a:rPr lang="cs-CZ" sz="3200" dirty="0" smtClean="0">
                <a:hlinkClick r:id="rId2"/>
              </a:rPr>
              <a:t>www.dipsy.cz</a:t>
            </a:r>
            <a:r>
              <a:rPr lang="cs-CZ" sz="3200" dirty="0" smtClean="0"/>
              <a:t> nebo najdete na </a:t>
            </a:r>
            <a:r>
              <a:rPr lang="cs-CZ" sz="3200" dirty="0" smtClean="0">
                <a:hlinkClick r:id="rId3"/>
              </a:rPr>
              <a:t>www.prihlaskynastredni.cz</a:t>
            </a:r>
            <a:r>
              <a:rPr lang="cs-CZ" sz="3200" dirty="0" smtClean="0"/>
              <a:t> 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10.  </a:t>
            </a:r>
            <a:r>
              <a:rPr lang="cs-CZ" sz="3200" dirty="0" smtClean="0"/>
              <a:t>DŮLEŽITÉ: pokud žák nekonal JPZ v prvním kole, nemůže se hlásit na maturitní obor v kole druhém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60257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32757" y="234043"/>
            <a:ext cx="1042307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11. </a:t>
            </a:r>
            <a:r>
              <a:rPr lang="cs-CZ" sz="3200" dirty="0" smtClean="0"/>
              <a:t>Tři formy podání přihlášek: elektronická, hybridní, papírová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12. </a:t>
            </a:r>
            <a:r>
              <a:rPr lang="cs-CZ" sz="3200" dirty="0" smtClean="0"/>
              <a:t>Elektronická – systém Vás sám provede celým procesem vyplnění a identifikuje případné chyby.</a:t>
            </a:r>
          </a:p>
          <a:p>
            <a:pPr algn="ctr"/>
            <a:r>
              <a:rPr lang="cs-CZ" sz="32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Nutnost digitální identity.</a:t>
            </a:r>
          </a:p>
          <a:p>
            <a:pPr algn="ctr"/>
            <a:endParaRPr lang="cs-CZ" sz="2400" dirty="0" smtClean="0">
              <a:solidFill>
                <a:srgbClr val="C00000"/>
              </a:solidFill>
            </a:endParaRPr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13. </a:t>
            </a:r>
            <a:r>
              <a:rPr lang="cs-CZ" sz="3200" dirty="0" smtClean="0"/>
              <a:t>Hybridní – </a:t>
            </a:r>
            <a:r>
              <a:rPr lang="cs-CZ" sz="3200" dirty="0" err="1" smtClean="0"/>
              <a:t>viz.video</a:t>
            </a:r>
            <a:r>
              <a:rPr lang="cs-CZ" sz="3200" dirty="0" smtClean="0"/>
              <a:t> – přihlášku si vyplníte elektronicky bez přihlášení do systému, poté vytisknete, podepíšete a doručíte buď osobně nebo doporučeným dopisem na SŠ. Požadované přílohy nahrajete do systému.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57823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32757" y="234043"/>
            <a:ext cx="104230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14. </a:t>
            </a:r>
            <a:r>
              <a:rPr lang="cs-CZ" sz="3200" dirty="0" smtClean="0"/>
              <a:t>Papírová: formuláře přihlášek </a:t>
            </a:r>
            <a:r>
              <a:rPr lang="cs-CZ" sz="3200" dirty="0"/>
              <a:t>si vyplníte </a:t>
            </a:r>
            <a:r>
              <a:rPr lang="cs-CZ" sz="3200" dirty="0" smtClean="0"/>
              <a:t>ručně vytisknete</a:t>
            </a:r>
            <a:r>
              <a:rPr lang="cs-CZ" sz="3200" dirty="0"/>
              <a:t>, </a:t>
            </a:r>
            <a:r>
              <a:rPr lang="cs-CZ" sz="3200" dirty="0" smtClean="0"/>
              <a:t>podepíšete. </a:t>
            </a:r>
            <a:r>
              <a:rPr lang="cs-CZ" sz="3200" dirty="0"/>
              <a:t>Požadované přílohy zjistíte na jednotlivých </a:t>
            </a:r>
            <a:r>
              <a:rPr lang="cs-CZ" sz="3200" dirty="0" smtClean="0"/>
              <a:t>SŠ, vyplníte </a:t>
            </a:r>
            <a:r>
              <a:rPr lang="cs-CZ" sz="3200" dirty="0"/>
              <a:t>a přiložíte k jednotlivým </a:t>
            </a:r>
            <a:r>
              <a:rPr lang="cs-CZ" sz="3200" dirty="0" smtClean="0"/>
              <a:t>přihláškám. Vše pak doručíte </a:t>
            </a:r>
            <a:r>
              <a:rPr lang="cs-CZ" sz="3200" dirty="0"/>
              <a:t>buď osobně nebo doporučeným dopisem na SŠ</a:t>
            </a:r>
            <a:r>
              <a:rPr lang="cs-CZ" sz="3200" dirty="0" smtClean="0"/>
              <a:t>.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15. </a:t>
            </a:r>
            <a:r>
              <a:rPr lang="cs-CZ" sz="3200" dirty="0" smtClean="0">
                <a:solidFill>
                  <a:srgbClr val="0070C0"/>
                </a:solidFill>
              </a:rPr>
              <a:t>Přílohy</a:t>
            </a:r>
            <a:r>
              <a:rPr lang="cs-CZ" sz="3200" dirty="0" smtClean="0"/>
              <a:t> se dokládají dle požadavků jednotlivých SŠ.</a:t>
            </a:r>
          </a:p>
          <a:p>
            <a:pPr algn="ctr"/>
            <a:r>
              <a:rPr lang="cs-CZ" sz="2400" dirty="0" smtClean="0">
                <a:solidFill>
                  <a:srgbClr val="00B050"/>
                </a:solidFill>
              </a:rPr>
              <a:t>Např. lékař, doporučení PPP, vysvědčení ZŠ</a:t>
            </a:r>
            <a:endParaRPr lang="cs-CZ" dirty="0" smtClean="0">
              <a:solidFill>
                <a:srgbClr val="00B050"/>
              </a:solidFill>
            </a:endParaRPr>
          </a:p>
          <a:p>
            <a:pPr algn="ctr"/>
            <a:endParaRPr lang="cs-CZ" sz="2400" dirty="0" smtClean="0">
              <a:solidFill>
                <a:srgbClr val="C00000"/>
              </a:solidFill>
            </a:endParaRPr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16. </a:t>
            </a:r>
            <a:r>
              <a:rPr lang="cs-CZ" sz="3200" dirty="0" smtClean="0"/>
              <a:t>Do systému DIPSY se přílohy nahrají ve formě </a:t>
            </a:r>
            <a:r>
              <a:rPr lang="cs-CZ" sz="3200" dirty="0" err="1" smtClean="0"/>
              <a:t>scanu</a:t>
            </a:r>
            <a:r>
              <a:rPr lang="cs-CZ" sz="3200" dirty="0" smtClean="0"/>
              <a:t> (PDF) či fotografie (např. JPG).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8086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00100" y="914401"/>
            <a:ext cx="104230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17. </a:t>
            </a:r>
            <a:r>
              <a:rPr lang="cs-CZ" sz="3200" dirty="0" smtClean="0"/>
              <a:t>Výsledky přijímacího řízení se dozví všichni uchazeči 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6.5.2025</a:t>
            </a:r>
            <a:r>
              <a:rPr lang="cs-CZ" sz="3200" dirty="0" smtClean="0"/>
              <a:t>.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18. Vzdání se práva na přijetí: </a:t>
            </a:r>
            <a:r>
              <a:rPr lang="cs-CZ" sz="3200" dirty="0" smtClean="0"/>
              <a:t>pokud přijatý uchazeč nechce nastoupit na obor kam byl přijat, může se tzv. vzdát práva na přijetí. V takovém případě, ale není přijat na žádnou ze škol v 1. kole, na kterou podal přihlášku a musí se zúčastnit 2. kola.</a:t>
            </a:r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123472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00100" y="914401"/>
            <a:ext cx="104230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</a:rPr>
              <a:t>19. </a:t>
            </a:r>
            <a:r>
              <a:rPr lang="cs-CZ" sz="3200" dirty="0"/>
              <a:t>Pravidla pro 2.kolo jsou identická s kolem prvním, tedy 3 přihlášky s </a:t>
            </a:r>
            <a:r>
              <a:rPr lang="cs-CZ" sz="3200" dirty="0" err="1" smtClean="0"/>
              <a:t>prioritizací</a:t>
            </a:r>
            <a:r>
              <a:rPr lang="cs-CZ" sz="3200" dirty="0"/>
              <a:t>. Jediný rozdíl je v </a:t>
            </a:r>
            <a:r>
              <a:rPr lang="cs-CZ" sz="3200" dirty="0" err="1" smtClean="0"/>
              <a:t>tom,že</a:t>
            </a:r>
            <a:r>
              <a:rPr lang="cs-CZ" sz="3200" dirty="0" smtClean="0"/>
              <a:t> uchazeč </a:t>
            </a:r>
            <a:r>
              <a:rPr lang="cs-CZ" sz="3200" dirty="0"/>
              <a:t>již nekoná JPZ, ale bere se v potaz výsledek zkoušky z </a:t>
            </a:r>
            <a:r>
              <a:rPr lang="cs-CZ" sz="3200" dirty="0" smtClean="0"/>
              <a:t>1.kola</a:t>
            </a:r>
          </a:p>
          <a:p>
            <a:pPr algn="ctr"/>
            <a:endParaRPr lang="cs-CZ" sz="3200" dirty="0"/>
          </a:p>
          <a:p>
            <a:pPr algn="ctr"/>
            <a:r>
              <a:rPr lang="cs-CZ" sz="3200" dirty="0" smtClean="0">
                <a:solidFill>
                  <a:srgbClr val="00B050"/>
                </a:solidFill>
              </a:rPr>
              <a:t>20. </a:t>
            </a:r>
            <a:r>
              <a:rPr lang="cs-CZ" sz="3200" dirty="0" smtClean="0"/>
              <a:t>3. kolo – libovolný počet přihlášek bez </a:t>
            </a:r>
            <a:r>
              <a:rPr lang="cs-CZ" sz="3200" dirty="0" err="1" smtClean="0"/>
              <a:t>prioritizace</a:t>
            </a:r>
            <a:r>
              <a:rPr lang="cs-CZ" sz="3200" dirty="0" smtClean="0"/>
              <a:t>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767505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100</TotalTime>
  <Words>459</Words>
  <Application>Microsoft Office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Palatino Linotype</vt:lpstr>
      <vt:lpstr>Gallery</vt:lpstr>
      <vt:lpstr>NOVÁ FORMA PŘIJÍMACÍHO ŘÍZENÍ NA SŠ</vt:lpstr>
      <vt:lpstr>Stručně shrnuto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 FORMA PŘIJÍMACÍHO ŘÍZENÍ NA SŠ</dc:title>
  <dc:creator>spravce</dc:creator>
  <cp:lastModifiedBy>Vladimír Bartoš</cp:lastModifiedBy>
  <cp:revision>18</cp:revision>
  <dcterms:created xsi:type="dcterms:W3CDTF">2024-01-28T08:58:57Z</dcterms:created>
  <dcterms:modified xsi:type="dcterms:W3CDTF">2025-01-21T14:49:49Z</dcterms:modified>
</cp:coreProperties>
</file>